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7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ja1iNMUlAlqX4iV31sKtFy/FYF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978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976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3376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78470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6803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1569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4138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313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37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494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97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547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610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73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364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4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841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0878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"/>
          <p:cNvSpPr txBox="1">
            <a:spLocks noGrp="1"/>
          </p:cNvSpPr>
          <p:nvPr>
            <p:ph type="subTitle" idx="1"/>
          </p:nvPr>
        </p:nvSpPr>
        <p:spPr>
          <a:xfrm>
            <a:off x="-179388" y="2547298"/>
            <a:ext cx="10034588" cy="3254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8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	</a:t>
            </a:r>
            <a:r>
              <a:rPr lang="en-US" sz="30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WORKER’s MOTION study AT WORKPLACE</a:t>
            </a:r>
            <a:endParaRPr sz="30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10520408" cy="5418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								</a:t>
            </a: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&amp; A: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Q1) What’s the source of data?</a:t>
            </a:r>
            <a:endParaRPr dirty="0"/>
          </a:p>
          <a:p>
            <a:pPr marL="45720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The data  for training is provided taken by working team it self, with specified camera. 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2) What was the type of data?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The data was the combination of images.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3) What’s the complete flow you followed in this Project?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Refer slide 5</a:t>
            </a:r>
            <a:r>
              <a:rPr lang="en-US" baseline="300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th</a:t>
            </a: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 for better Understanding 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4) After the File validation what you do with incompatible file or files which didn’t pass the validation?</a:t>
            </a:r>
            <a:endParaRPr dirty="0"/>
          </a:p>
          <a:p>
            <a:pPr marL="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Images which are blurry or not fit for training purpose are moved to archive folder as those images will be of  no use.</a:t>
            </a:r>
            <a:endParaRPr dirty="0"/>
          </a:p>
          <a:p>
            <a:pPr marL="0" lvl="1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sz="20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"/>
          <p:cNvSpPr txBox="1">
            <a:spLocks noGrp="1"/>
          </p:cNvSpPr>
          <p:nvPr>
            <p:ph idx="1"/>
          </p:nvPr>
        </p:nvSpPr>
        <p:spPr>
          <a:xfrm>
            <a:off x="684211" y="685800"/>
            <a:ext cx="11074199" cy="6307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5) </a:t>
            </a: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How logs are managed?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	We are using different logs as per the steps that we follow in   validation and  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       modeling like File validation log , Data Insertion ,Model Training log , prediction log    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       etc.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6) What techniques were you using for data pre-processing?</a:t>
            </a:r>
            <a:endParaRPr lang="en-US" sz="1600" dirty="0">
              <a:ea typeface="Times New Roman"/>
              <a:sym typeface="Times New Roman"/>
            </a:endParaRPr>
          </a:p>
          <a:p>
            <a:pPr>
              <a:spcBef>
                <a:spcPts val="960"/>
              </a:spcBef>
              <a:buSzPts val="1440"/>
            </a:pPr>
            <a:r>
              <a:rPr lang="en-IN" sz="1800" dirty="0">
                <a:solidFill>
                  <a:schemeClr val="lt1"/>
                </a:solidFill>
                <a:cs typeface="Times New Roman"/>
              </a:rPr>
              <a:t>Data augmentation strategies followed by image annotation.</a:t>
            </a:r>
          </a:p>
          <a:p>
            <a:pPr>
              <a:spcBef>
                <a:spcPts val="960"/>
              </a:spcBef>
              <a:buSzPts val="1440"/>
            </a:pPr>
            <a:r>
              <a:rPr lang="en-IN" sz="1800" dirty="0">
                <a:solidFill>
                  <a:schemeClr val="lt1"/>
                </a:solidFill>
                <a:cs typeface="Times New Roman"/>
              </a:rPr>
              <a:t>Data augmentation consists of image rotation, contrast, and </a:t>
            </a:r>
            <a:r>
              <a:rPr lang="en-IN" sz="1800" dirty="0" err="1">
                <a:solidFill>
                  <a:schemeClr val="lt1"/>
                </a:solidFill>
                <a:cs typeface="Times New Roman"/>
              </a:rPr>
              <a:t>color</a:t>
            </a:r>
            <a:r>
              <a:rPr lang="en-IN" sz="1800" dirty="0">
                <a:solidFill>
                  <a:schemeClr val="lt1"/>
                </a:solidFill>
                <a:cs typeface="Times New Roman"/>
              </a:rPr>
              <a:t> adjustments, lighting variations, random erasing, etc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. 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457200" lvl="1" indent="0">
              <a:spcBef>
                <a:spcPts val="960"/>
              </a:spcBef>
              <a:buSzPts val="1440"/>
              <a:buNone/>
            </a:pPr>
            <a:endParaRPr dirty="0"/>
          </a:p>
          <a:p>
            <a:pPr marL="742950" lvl="1" indent="-194309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endParaRPr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10765106" cy="5933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7) How training was done or what models were used?</a:t>
            </a:r>
            <a:endParaRPr dirty="0"/>
          </a:p>
          <a:p>
            <a:pPr>
              <a:spcBef>
                <a:spcPts val="960"/>
              </a:spcBef>
              <a:buSzPts val="1440"/>
            </a:pPr>
            <a:r>
              <a:rPr lang="en-IN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Convolutional Neural Network is used to train the model for specific images of worker, workplace, components and machine.</a:t>
            </a:r>
            <a:endParaRPr lang="en-IN" dirty="0">
              <a:sym typeface="Times New Roman"/>
            </a:endParaRPr>
          </a:p>
          <a:p>
            <a:pPr>
              <a:spcBef>
                <a:spcPts val="960"/>
              </a:spcBef>
              <a:buSzPts val="1440"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Each type of images are trained in CNN </a:t>
            </a:r>
            <a:r>
              <a:rPr lang="en-US" sz="1800" dirty="0">
                <a:solidFill>
                  <a:schemeClr val="lt1"/>
                </a:solidFill>
                <a:cs typeface="Times New Roman"/>
              </a:rPr>
              <a:t>ResNet-50 </a:t>
            </a: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.</a:t>
            </a:r>
            <a:endParaRPr lang="en-US" dirty="0">
              <a:sym typeface="Times New Roman"/>
            </a:endParaRPr>
          </a:p>
          <a:p>
            <a:pPr>
              <a:spcBef>
                <a:spcPts val="960"/>
              </a:spcBef>
              <a:buSzPts val="1440"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The scaling was performed over images to get multiple types of images</a:t>
            </a:r>
            <a:endParaRPr lang="en-US" dirty="0">
              <a:sym typeface="Times New Roman"/>
            </a:endParaRPr>
          </a:p>
          <a:p>
            <a:pPr>
              <a:spcBef>
                <a:spcPts val="960"/>
              </a:spcBef>
              <a:buSzPts val="1440"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Types of layer like convolution and max pooling are adjusted . </a:t>
            </a:r>
          </a:p>
          <a:p>
            <a:pPr>
              <a:spcBef>
                <a:spcPts val="960"/>
              </a:spcBef>
              <a:buSzPts val="1440"/>
            </a:pPr>
            <a:r>
              <a:rPr lang="en-US" sz="1800" dirty="0">
                <a:solidFill>
                  <a:schemeClr val="lt1"/>
                </a:solidFill>
                <a:cs typeface="Times New Roman"/>
                <a:sym typeface="Times New Roman"/>
              </a:rPr>
              <a:t>Classification technique is used to determine the images and its motion.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8) How Prediction was done?</a:t>
            </a:r>
            <a:endParaRPr dirty="0"/>
          </a:p>
          <a:p>
            <a:pPr marL="0" lvl="0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From the test sample images , the samples where fed to model to recognize whether model identify motion or images correctly or not.</a:t>
            </a:r>
            <a:endParaRPr sz="18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 txBox="1">
            <a:spLocks noGrp="1"/>
          </p:cNvSpPr>
          <p:nvPr>
            <p:ph idx="1"/>
          </p:nvPr>
        </p:nvSpPr>
        <p:spPr>
          <a:xfrm>
            <a:off x="684211" y="685800"/>
            <a:ext cx="11125715" cy="3615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Q 9) What are the different stages of deployment?</a:t>
            </a:r>
            <a:endParaRPr dirty="0"/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When the model is ready we deploy it  in Fire environment .Where SIT and UAT is performed over it.</a:t>
            </a:r>
            <a:endParaRPr lang="en-US" dirty="0"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Once We get Sign off from Fire we deploy in Earth and UAT is performed over it.</a:t>
            </a:r>
            <a:endParaRPr lang="en-US" dirty="0"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After getting the sign off from Earth we deploy in production</a:t>
            </a:r>
            <a:endParaRPr dirty="0"/>
          </a:p>
          <a:p>
            <a:pPr marL="285750" lvl="0" indent="-19431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endParaRPr sz="18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"/>
          <p:cNvSpPr txBox="1">
            <a:spLocks noGrp="1"/>
          </p:cNvSpPr>
          <p:nvPr>
            <p:ph idx="1"/>
          </p:nvPr>
        </p:nvSpPr>
        <p:spPr>
          <a:xfrm>
            <a:off x="684212" y="685799"/>
            <a:ext cx="8534400" cy="5457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>
                <a:latin typeface="+mn-lt"/>
              </a:rPr>
              <a:t>					</a:t>
            </a:r>
            <a:r>
              <a:rPr lang="en-US" b="1" dirty="0">
                <a:latin typeface="+mn-lt"/>
              </a:rPr>
              <a:t>	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04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Objective: </a:t>
            </a:r>
            <a:endParaRPr dirty="0">
              <a:latin typeface="+mn-lt"/>
            </a:endParaRPr>
          </a:p>
          <a:p>
            <a:pPr marL="457200" lvl="1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The objective of this model is to :-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Watch the workers motions in the workplace area.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Determine the motions are required or unnecessary.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Show the repetitive tasks that is being perform by worker in defined optimum motion study or not.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Is worker following the preset working rules or not.</a:t>
            </a:r>
            <a:endParaRPr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04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Benefits:</a:t>
            </a:r>
            <a:endParaRPr dirty="0">
              <a:latin typeface="+mn-lt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Detection of unproductive movements.</a:t>
            </a:r>
            <a:endParaRPr lang="en-US" dirty="0">
              <a:latin typeface="+mn-lt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Gives better visibility of workshop area.</a:t>
            </a:r>
            <a:endParaRPr lang="en-US" dirty="0">
              <a:latin typeface="+mn-lt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Helps in increase production rate in less time.</a:t>
            </a:r>
            <a:endParaRPr lang="en-US" dirty="0">
              <a:latin typeface="+mn-lt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latin typeface="+mn-lt"/>
                <a:ea typeface="Times New Roman"/>
                <a:cs typeface="Times New Roman"/>
                <a:sym typeface="Times New Roman"/>
              </a:rPr>
              <a:t>Better work rules to followed for safety .</a:t>
            </a:r>
            <a:endParaRPr dirty="0">
              <a:latin typeface="+mn-l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>
              <a:latin typeface="+mn-l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>
              <a:latin typeface="+mn-lt"/>
            </a:endParaRPr>
          </a:p>
          <a:p>
            <a:pPr marL="285750" lvl="0" indent="-184150" algn="l" rtl="0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8534400" cy="20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 Sharing Agreement :</a:t>
            </a:r>
            <a:endParaRPr dirty="0"/>
          </a:p>
          <a:p>
            <a:pPr marL="285750" lvl="0" indent="-184150" algn="l" rtl="0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None/>
            </a:pPr>
            <a:r>
              <a:rPr lang="en-IN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The 500 images are taken from client having specific size.</a:t>
            </a:r>
            <a:endParaRPr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7A9240-8638-43F3-ABED-64BD03629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120" y="2692400"/>
            <a:ext cx="6941759" cy="34626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8534400" cy="2058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3657600" lvl="8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Architecture</a:t>
            </a:r>
            <a:endParaRPr/>
          </a:p>
          <a:p>
            <a:pPr marL="285750" lvl="0" indent="-18415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285750" lvl="0" indent="-18415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155" name="Google Shape;15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4212" y="1724399"/>
            <a:ext cx="10610560" cy="4778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"/>
          <p:cNvSpPr txBox="1">
            <a:spLocks noGrp="1"/>
          </p:cNvSpPr>
          <p:nvPr>
            <p:ph idx="1"/>
          </p:nvPr>
        </p:nvSpPr>
        <p:spPr>
          <a:xfrm>
            <a:off x="703937" y="912750"/>
            <a:ext cx="8534400" cy="60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 Creation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endParaRPr lang="en-US" sz="22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1] The data created my clicking the photos of the worker, machines, workplace and components or parts.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2] Multiple images will be created by replicating or scaling the images with different angles.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endParaRPr lang="en-US" sz="22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endParaRPr lang="en-US" sz="2200" dirty="0">
              <a:solidFill>
                <a:schemeClr val="lt1"/>
              </a:solidFill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6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8534400" cy="5367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 Insertion in Database:</a:t>
            </a:r>
            <a:endParaRPr dirty="0"/>
          </a:p>
          <a:p>
            <a:pPr marL="742950" lvl="1" indent="-285750" algn="l" rtl="0">
              <a:spcBef>
                <a:spcPts val="960"/>
              </a:spcBef>
              <a:spcAft>
                <a:spcPts val="0"/>
              </a:spcAft>
              <a:buSzPts val="1440"/>
              <a:buFont typeface="Noto Sans Symbols"/>
              <a:buChar char="⮚"/>
            </a:pPr>
            <a:endParaRPr lang="en-IN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IN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Database will be arranged in required pattern and identical size.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Faulty or blurry images will be removed which are hard to train..</a:t>
            </a:r>
            <a:endParaRPr lang="en-US" sz="1600" dirty="0"/>
          </a:p>
          <a:p>
            <a:pPr lvl="1">
              <a:spcBef>
                <a:spcPts val="960"/>
              </a:spcBef>
              <a:buSzPts val="1440"/>
            </a:pPr>
            <a:endParaRPr lang="en-IN" sz="20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1" indent="0">
              <a:spcBef>
                <a:spcPts val="960"/>
              </a:spcBef>
              <a:buSzPts val="1440"/>
              <a:buNone/>
            </a:pPr>
            <a:endParaRPr lang="en-IN" sz="1800" dirty="0">
              <a:solidFill>
                <a:schemeClr val="lt1"/>
              </a:solidFill>
              <a:cs typeface="Times New Roman"/>
            </a:endParaRPr>
          </a:p>
          <a:p>
            <a:pPr marL="285750" lvl="0" indent="-18415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/>
          <p:cNvSpPr txBox="1">
            <a:spLocks noGrp="1"/>
          </p:cNvSpPr>
          <p:nvPr>
            <p:ph idx="1"/>
          </p:nvPr>
        </p:nvSpPr>
        <p:spPr>
          <a:xfrm>
            <a:off x="684211" y="103032"/>
            <a:ext cx="11009805" cy="6426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Model Training:</a:t>
            </a:r>
            <a:endParaRPr dirty="0"/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 Export :</a:t>
            </a:r>
            <a:endParaRPr dirty="0"/>
          </a:p>
          <a:p>
            <a:pPr marL="914400" lvl="2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     The accumulated images is used for model training</a:t>
            </a:r>
            <a:endParaRPr dirty="0"/>
          </a:p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Data Preprocessing   </a:t>
            </a:r>
            <a:endParaRPr dirty="0"/>
          </a:p>
          <a:p>
            <a:pPr marL="914400" lvl="2" indent="0">
              <a:spcBef>
                <a:spcPts val="960"/>
              </a:spcBef>
              <a:buSzPts val="1440"/>
              <a:buNone/>
            </a:pPr>
            <a:r>
              <a:rPr lang="en-IN" sz="1800" dirty="0">
                <a:solidFill>
                  <a:schemeClr val="lt1"/>
                </a:solidFill>
                <a:cs typeface="Times New Roman"/>
              </a:rPr>
              <a:t>Data augmentation strategies followed by image annotation.</a:t>
            </a:r>
          </a:p>
          <a:p>
            <a:pPr marL="914400" lvl="2" indent="0">
              <a:spcBef>
                <a:spcPts val="960"/>
              </a:spcBef>
              <a:buSzPts val="1440"/>
              <a:buNone/>
            </a:pPr>
            <a:r>
              <a:rPr lang="en-IN" sz="1800" dirty="0">
                <a:solidFill>
                  <a:schemeClr val="lt1"/>
                </a:solidFill>
                <a:cs typeface="Times New Roman"/>
              </a:rPr>
              <a:t>Data augmentation consists of image rotation, contrast, and </a:t>
            </a:r>
            <a:r>
              <a:rPr lang="en-IN" sz="1800" dirty="0" err="1">
                <a:solidFill>
                  <a:schemeClr val="lt1"/>
                </a:solidFill>
                <a:cs typeface="Times New Roman"/>
              </a:rPr>
              <a:t>color</a:t>
            </a:r>
            <a:r>
              <a:rPr lang="en-IN" sz="1800" dirty="0">
                <a:solidFill>
                  <a:schemeClr val="lt1"/>
                </a:solidFill>
                <a:cs typeface="Times New Roman"/>
              </a:rPr>
              <a:t> adjustments, lighting variations, random erasing, etc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. </a:t>
            </a:r>
            <a:endParaRPr lang="en-IN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8534400" cy="5380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1">
              <a:spcBef>
                <a:spcPts val="960"/>
              </a:spcBef>
              <a:buSzPts val="1440"/>
            </a:pPr>
            <a:r>
              <a:rPr lang="en-US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Model Selection – </a:t>
            </a:r>
            <a:endParaRPr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marL="914400" lvl="2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After the images are preprocessed , appropriate model will be selected.</a:t>
            </a:r>
          </a:p>
          <a:p>
            <a:pPr marL="914400" lvl="2" indent="0" algn="l" rtl="0">
              <a:spcBef>
                <a:spcPts val="960"/>
              </a:spcBef>
              <a:spcAft>
                <a:spcPts val="0"/>
              </a:spcAft>
              <a:buSzPts val="1440"/>
              <a:buNone/>
            </a:pPr>
            <a:r>
              <a:rPr lang="en-US" sz="1800" dirty="0">
                <a:solidFill>
                  <a:schemeClr val="lt1"/>
                </a:solidFill>
                <a:cs typeface="Times New Roman"/>
                <a:sym typeface="Times New Roman"/>
              </a:rPr>
              <a:t>Here , The model used is Convolution neural network (CNN)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"/>
          <p:cNvSpPr txBox="1">
            <a:spLocks noGrp="1"/>
          </p:cNvSpPr>
          <p:nvPr>
            <p:ph idx="1"/>
          </p:nvPr>
        </p:nvSpPr>
        <p:spPr>
          <a:xfrm>
            <a:off x="684212" y="685800"/>
            <a:ext cx="8534400" cy="6346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1040"/>
              </a:spcBef>
              <a:spcAft>
                <a:spcPts val="0"/>
              </a:spcAft>
              <a:buSzPts val="1760"/>
              <a:buNone/>
            </a:pPr>
            <a:r>
              <a:rPr lang="en-US" sz="2200" dirty="0">
                <a:solidFill>
                  <a:schemeClr val="lt1"/>
                </a:solidFill>
                <a:ea typeface="Times New Roman"/>
                <a:cs typeface="Times New Roman"/>
                <a:sym typeface="Times New Roman"/>
              </a:rPr>
              <a:t>Prediction:</a:t>
            </a:r>
            <a:endParaRPr sz="2200" dirty="0">
              <a:solidFill>
                <a:schemeClr val="lt1"/>
              </a:solidFill>
              <a:ea typeface="Times New Roman"/>
              <a:cs typeface="Times New Roman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IN" sz="1600" b="0" i="0" dirty="0">
                <a:effectLst/>
                <a:latin typeface="arial" panose="020B0604020202020204" pitchFamily="34" charset="0"/>
              </a:rPr>
              <a:t>Load an image</a:t>
            </a:r>
            <a:endParaRPr lang="en-US" sz="1600" b="0" i="0" dirty="0">
              <a:effectLst/>
              <a:latin typeface="arial" panose="020B0604020202020204" pitchFamily="34" charset="0"/>
              <a:cs typeface="Times New Roman"/>
              <a:sym typeface="Times New Roman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US" sz="1600" dirty="0">
                <a:latin typeface="arial" panose="020B0604020202020204" pitchFamily="34" charset="0"/>
              </a:rPr>
              <a:t>Resize it to a predefined size such as 224 x 224 pixels.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sz="1600" dirty="0">
                <a:latin typeface="arial" panose="020B0604020202020204" pitchFamily="34" charset="0"/>
              </a:rPr>
              <a:t>Scale the value of the pixels to the range [0, 255]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US" sz="1600" dirty="0">
                <a:latin typeface="arial" panose="020B0604020202020204" pitchFamily="34" charset="0"/>
              </a:rPr>
              <a:t>CNN network called ResNet-50 is used for pre-training</a:t>
            </a:r>
            <a:endParaRPr lang="en-IN" sz="1600" dirty="0">
              <a:latin typeface="arial" panose="020B0604020202020204" pitchFamily="34" charset="0"/>
            </a:endParaRPr>
          </a:p>
          <a:p>
            <a:pPr lvl="1">
              <a:spcBef>
                <a:spcPts val="960"/>
              </a:spcBef>
              <a:buSzPts val="1440"/>
            </a:pPr>
            <a:r>
              <a:rPr lang="en-IN" sz="1600" dirty="0">
                <a:latin typeface="arial" panose="020B0604020202020204" pitchFamily="34" charset="0"/>
              </a:rPr>
              <a:t>Run the pre-trained model.</a:t>
            </a:r>
          </a:p>
          <a:p>
            <a:pPr lvl="1">
              <a:spcBef>
                <a:spcPts val="960"/>
              </a:spcBef>
              <a:buSzPts val="1440"/>
            </a:pPr>
            <a:r>
              <a:rPr lang="en-IN" sz="1600" dirty="0">
                <a:latin typeface="arial" panose="020B0604020202020204" pitchFamily="34" charset="0"/>
              </a:rPr>
              <a:t>Display the results.</a:t>
            </a:r>
          </a:p>
          <a:p>
            <a:pPr marL="457200" lvl="1" indent="0">
              <a:spcBef>
                <a:spcPts val="960"/>
              </a:spcBef>
              <a:buSzPts val="1440"/>
              <a:buNone/>
            </a:pPr>
            <a:endParaRPr lang="en-US" sz="1600" dirty="0">
              <a:solidFill>
                <a:schemeClr val="lt1"/>
              </a:solidFill>
              <a:latin typeface="arial" panose="020B0604020202020204" pitchFamily="34" charset="0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216</TotalTime>
  <Words>686</Words>
  <Application>Microsoft Office PowerPoint</Application>
  <PresentationFormat>Widescreen</PresentationFormat>
  <Paragraphs>73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</vt:lpstr>
      <vt:lpstr>Calibri</vt:lpstr>
      <vt:lpstr>Century Gothic</vt:lpstr>
      <vt:lpstr>Noto Sans Symbols</vt:lpstr>
      <vt:lpstr>Times New Roman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10</dc:creator>
  <cp:lastModifiedBy>PRASHANT KHAIRNAR</cp:lastModifiedBy>
  <cp:revision>19</cp:revision>
  <dcterms:created xsi:type="dcterms:W3CDTF">2021-06-19T13:01:53Z</dcterms:created>
  <dcterms:modified xsi:type="dcterms:W3CDTF">2021-08-04T17:50:20Z</dcterms:modified>
</cp:coreProperties>
</file>